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56" r:id="rId5"/>
  </p:sldMasterIdLst>
  <p:notesMasterIdLst>
    <p:notesMasterId r:id="rId25"/>
  </p:notesMasterIdLst>
  <p:sldIdLst>
    <p:sldId id="266" r:id="rId6"/>
    <p:sldId id="267" r:id="rId7"/>
    <p:sldId id="261" r:id="rId8"/>
    <p:sldId id="256" r:id="rId9"/>
    <p:sldId id="262" r:id="rId10"/>
    <p:sldId id="265" r:id="rId11"/>
    <p:sldId id="268" r:id="rId12"/>
    <p:sldId id="258" r:id="rId13"/>
    <p:sldId id="269" r:id="rId14"/>
    <p:sldId id="259" r:id="rId15"/>
    <p:sldId id="260" r:id="rId16"/>
    <p:sldId id="263" r:id="rId17"/>
    <p:sldId id="264" r:id="rId18"/>
    <p:sldId id="270" r:id="rId19"/>
    <p:sldId id="271" r:id="rId20"/>
    <p:sldId id="272"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F2391-9D49-420B-9600-9967D72C7271}" type="datetimeFigureOut">
              <a:rPr lang="en-US" smtClean="0"/>
              <a:t>5/8/2012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69533-F87B-45F5-BE96-08F83C16E3AA}" type="slidenum">
              <a:rPr lang="en-US" smtClean="0"/>
              <a:t>‹#›</a:t>
            </a:fld>
            <a:endParaRPr lang="en-US"/>
          </a:p>
        </p:txBody>
      </p:sp>
    </p:spTree>
    <p:extLst>
      <p:ext uri="{BB962C8B-B14F-4D97-AF65-F5344CB8AC3E}">
        <p14:creationId xmlns:p14="http://schemas.microsoft.com/office/powerpoint/2010/main" val="61476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69533-F87B-45F5-BE96-08F83C16E3AA}"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B09E94-5656-4765-9A28-4C007570F0B4}" type="datetimeFigureOut">
              <a:rPr lang="en-US" smtClean="0"/>
              <a:pPr/>
              <a:t>5/8/2012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ACD2D5-9D14-4B36-A85A-3FE6164A8F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B09E94-5656-4765-9A28-4C007570F0B4}" type="datetimeFigureOut">
              <a:rPr lang="en-US" smtClean="0"/>
              <a:pPr/>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B09E94-5656-4765-9A28-4C007570F0B4}" type="datetimeFigureOut">
              <a:rPr lang="en-US" smtClean="0"/>
              <a:pPr/>
              <a:t>5/8/2012</a:t>
            </a:fld>
            <a:endParaRPr lang="en-US"/>
          </a:p>
        </p:txBody>
      </p:sp>
      <p:sp>
        <p:nvSpPr>
          <p:cNvPr id="8" name="Slide Number Placeholder 7"/>
          <p:cNvSpPr>
            <a:spLocks noGrp="1"/>
          </p:cNvSpPr>
          <p:nvPr>
            <p:ph type="sldNum" sz="quarter" idx="11"/>
          </p:nvPr>
        </p:nvSpPr>
        <p:spPr/>
        <p:txBody>
          <a:bodyPr/>
          <a:lstStyle/>
          <a:p>
            <a:fld id="{8AACD2D5-9D14-4B36-A85A-3FE6164A8FE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09E94-5656-4765-9A28-4C007570F0B4}" type="datetimeFigureOut">
              <a:rPr lang="en-US" smtClean="0"/>
              <a:pPr/>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AACD2D5-9D14-4B36-A85A-3FE6164A8F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09E94-5656-4765-9A28-4C007570F0B4}" type="datetimeFigureOut">
              <a:rPr lang="en-US" smtClean="0"/>
              <a:pPr/>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09E94-5656-4765-9A28-4C007570F0B4}" type="datetimeFigureOut">
              <a:rPr lang="en-US" smtClean="0"/>
              <a:pPr/>
              <a:t>5/8/2012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09E94-5656-4765-9A28-4C007570F0B4}" type="datetimeFigureOut">
              <a:rPr lang="en-US" smtClean="0"/>
              <a:pPr/>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09E94-5656-4765-9A28-4C007570F0B4}" type="datetimeFigureOut">
              <a:rPr lang="en-US" smtClean="0"/>
              <a:pPr/>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09E94-5656-4765-9A28-4C007570F0B4}" type="datetimeFigureOut">
              <a:rPr lang="en-US" smtClean="0"/>
              <a:pPr/>
              <a:t>5/8/2012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09E94-5656-4765-9A28-4C007570F0B4}" type="datetimeFigureOut">
              <a:rPr lang="en-US" smtClean="0"/>
              <a:pPr/>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E94-5656-4765-9A28-4C007570F0B4}"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CD2D5-9D14-4B36-A85A-3FE6164A8F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09E94-5656-4765-9A28-4C007570F0B4}"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CD2D5-9D14-4B36-A85A-3FE6164A8FE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7B09E94-5656-4765-9A28-4C007570F0B4}" type="datetimeFigureOut">
              <a:rPr lang="en-US" smtClean="0"/>
              <a:pPr/>
              <a:t>5/8/2012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AACD2D5-9D14-4B36-A85A-3FE6164A8FE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09E94-5656-4765-9A28-4C007570F0B4}"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CD2D5-9D14-4B36-A85A-3FE6164A8FE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09E94-5656-4765-9A28-4C007570F0B4}" type="datetimeFigureOut">
              <a:rPr lang="en-US" smtClean="0">
                <a:solidFill>
                  <a:prstClr val="white">
                    <a:tint val="75000"/>
                  </a:prstClr>
                </a:solidFill>
              </a:rPr>
              <a:pPr/>
              <a:t>5/8/2012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CD2D5-9D14-4B36-A85A-3FE6164A8FE0}" type="slidenum">
              <a:rPr lang="en-US" smtClean="0">
                <a:solidFill>
                  <a:prstClr val="white">
                    <a:tint val="75000"/>
                  </a:prstClr>
                </a:solidFill>
              </a:rPr>
              <a:pPr/>
              <a:t>‹#›</a:t>
            </a:fld>
            <a:endParaRPr lang="en-US">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09E94-5656-4765-9A28-4C007570F0B4}"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CD2D5-9D14-4B36-A85A-3FE6164A8F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file:///C:\Users\kgknoche\Pictures\Psycho_Scream-SoundBible.com-1441943673.mp3" TargetMode="Externa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file:///C:\Users\kgknoche\Pictures\Psycho_Scream-SoundBible.com-1441943673.mp3" TargetMode="External"/><Relationship Id="rId7" Type="http://schemas.openxmlformats.org/officeDocument/2006/relationships/image" Target="../media/image5.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png"/><Relationship Id="rId5" Type="http://schemas.openxmlformats.org/officeDocument/2006/relationships/notesSlide" Target="../notesSlides/notesSlide1.xml"/><Relationship Id="rId4"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400" b="1" dirty="0" smtClean="0">
                <a:solidFill>
                  <a:srgbClr val="00B0F0"/>
                </a:solidFill>
                <a:effectLst>
                  <a:outerShdw blurRad="38100" dist="38100" dir="2700000" algn="tl">
                    <a:srgbClr val="000000">
                      <a:alpha val="43137"/>
                    </a:srgbClr>
                  </a:outerShdw>
                </a:effectLst>
              </a:rPr>
              <a:t>Government &amp; the U. S. Economy</a:t>
            </a:r>
            <a:endParaRPr lang="en-US" sz="4400" b="1" dirty="0">
              <a:solidFill>
                <a:srgbClr val="00B0F0"/>
              </a:solidFill>
              <a:effectLst>
                <a:outerShdw blurRad="38100" dist="38100" dir="2700000" algn="tl">
                  <a:srgbClr val="000000">
                    <a:alpha val="43137"/>
                  </a:srgbClr>
                </a:outerShdw>
              </a:effectLst>
            </a:endParaRPr>
          </a:p>
        </p:txBody>
      </p:sp>
      <p:pic>
        <p:nvPicPr>
          <p:cNvPr id="14338" name="Picture 2" descr="http://www.thecoastercritic.com/wp-content/uploads/2009/08/intimidator-carowinds-hills.jpg"/>
          <p:cNvPicPr>
            <a:picLocks noChangeAspect="1" noChangeArrowheads="1"/>
          </p:cNvPicPr>
          <p:nvPr/>
        </p:nvPicPr>
        <p:blipFill>
          <a:blip r:embed="rId2" cstate="print"/>
          <a:srcRect/>
          <a:stretch>
            <a:fillRect/>
          </a:stretch>
        </p:blipFill>
        <p:spPr bwMode="auto">
          <a:xfrm>
            <a:off x="2362200" y="2590800"/>
            <a:ext cx="4267200" cy="3125274"/>
          </a:xfrm>
          <a:prstGeom prst="rect">
            <a:avLst/>
          </a:prstGeom>
          <a:noFill/>
        </p:spPr>
      </p:pic>
      <p:sp>
        <p:nvSpPr>
          <p:cNvPr id="11" name="TextBox 10"/>
          <p:cNvSpPr txBox="1"/>
          <p:nvPr/>
        </p:nvSpPr>
        <p:spPr>
          <a:xfrm>
            <a:off x="990600" y="1447800"/>
            <a:ext cx="6858000" cy="707886"/>
          </a:xfrm>
          <a:prstGeom prst="rect">
            <a:avLst/>
          </a:prstGeom>
          <a:noFill/>
        </p:spPr>
        <p:txBody>
          <a:bodyPr wrap="square" rtlCol="0">
            <a:spAutoFit/>
          </a:bodyPr>
          <a:lstStyle/>
          <a:p>
            <a:pPr algn="ctr"/>
            <a:r>
              <a:rPr lang="en-US" sz="2000" dirty="0" smtClean="0"/>
              <a:t>What does the government do to keep the U.S. economy from acting like a roller coaster</a:t>
            </a:r>
            <a:r>
              <a:rPr lang="en-US" sz="2000" b="1" dirty="0" smtClean="0"/>
              <a:t>:</a:t>
            </a:r>
            <a:endParaRPr lang="en-US" sz="2000" b="1" dirty="0"/>
          </a:p>
        </p:txBody>
      </p:sp>
      <p:sp>
        <p:nvSpPr>
          <p:cNvPr id="13" name="TextBox 12"/>
          <p:cNvSpPr txBox="1"/>
          <p:nvPr/>
        </p:nvSpPr>
        <p:spPr>
          <a:xfrm>
            <a:off x="304800" y="4800600"/>
            <a:ext cx="1828800" cy="1508105"/>
          </a:xfrm>
          <a:prstGeom prst="rect">
            <a:avLst/>
          </a:prstGeom>
          <a:noFill/>
        </p:spPr>
        <p:txBody>
          <a:bodyPr wrap="square" rtlCol="0">
            <a:spAutoFit/>
          </a:bodyPr>
          <a:lstStyle/>
          <a:p>
            <a:pPr algn="ctr"/>
            <a:r>
              <a:rPr lang="en-US" sz="2400" dirty="0" smtClean="0">
                <a:solidFill>
                  <a:schemeClr val="accent3">
                    <a:lumMod val="75000"/>
                  </a:schemeClr>
                </a:solidFill>
                <a:latin typeface="Aharoni" pitchFamily="2" charset="-79"/>
                <a:cs typeface="Aharoni" pitchFamily="2" charset="-79"/>
              </a:rPr>
              <a:t>INFLATION </a:t>
            </a:r>
            <a:r>
              <a:rPr lang="en-US" sz="1600" dirty="0" smtClean="0"/>
              <a:t> </a:t>
            </a:r>
            <a:r>
              <a:rPr lang="en-US" sz="1700" dirty="0" smtClean="0"/>
              <a:t>rising prices and </a:t>
            </a:r>
            <a:r>
              <a:rPr lang="en-US" sz="1700" dirty="0" err="1" smtClean="0"/>
              <a:t>and</a:t>
            </a:r>
            <a:r>
              <a:rPr lang="en-US" sz="1700" dirty="0" smtClean="0"/>
              <a:t> a lot of individuals spending money</a:t>
            </a:r>
            <a:endParaRPr lang="en-US" sz="1700" dirty="0"/>
          </a:p>
        </p:txBody>
      </p:sp>
      <p:sp>
        <p:nvSpPr>
          <p:cNvPr id="14" name="TextBox 13"/>
          <p:cNvSpPr txBox="1"/>
          <p:nvPr/>
        </p:nvSpPr>
        <p:spPr>
          <a:xfrm>
            <a:off x="6705600" y="2286000"/>
            <a:ext cx="1981200" cy="1554272"/>
          </a:xfrm>
          <a:prstGeom prst="rect">
            <a:avLst/>
          </a:prstGeom>
          <a:noFill/>
        </p:spPr>
        <p:txBody>
          <a:bodyPr wrap="square" rtlCol="0">
            <a:spAutoFit/>
          </a:bodyPr>
          <a:lstStyle/>
          <a:p>
            <a:pPr algn="ctr"/>
            <a:r>
              <a:rPr lang="en-US" sz="2400" dirty="0" smtClean="0">
                <a:solidFill>
                  <a:schemeClr val="accent3">
                    <a:lumMod val="75000"/>
                  </a:schemeClr>
                </a:solidFill>
                <a:latin typeface="Aharoni" pitchFamily="2" charset="-79"/>
                <a:cs typeface="Aharoni" pitchFamily="2" charset="-79"/>
              </a:rPr>
              <a:t>RECESSION</a:t>
            </a:r>
            <a:r>
              <a:rPr lang="en-US" sz="2000" dirty="0" smtClean="0">
                <a:solidFill>
                  <a:schemeClr val="accent3">
                    <a:lumMod val="75000"/>
                  </a:schemeClr>
                </a:solidFill>
                <a:latin typeface="Aharoni" pitchFamily="2" charset="-79"/>
                <a:cs typeface="Aharoni" pitchFamily="2" charset="-79"/>
              </a:rPr>
              <a:t> </a:t>
            </a:r>
          </a:p>
          <a:p>
            <a:pPr algn="ctr"/>
            <a:r>
              <a:rPr lang="en-US" sz="1700" dirty="0" smtClean="0">
                <a:latin typeface="Arial" pitchFamily="34" charset="0"/>
                <a:cs typeface="Arial" pitchFamily="34" charset="0"/>
              </a:rPr>
              <a:t>less individual spending &amp; higher unemployment</a:t>
            </a:r>
          </a:p>
          <a:p>
            <a:endParaRPr lang="en-US" sz="2000" dirty="0">
              <a:solidFill>
                <a:schemeClr val="accent3">
                  <a:lumMod val="75000"/>
                </a:schemeClr>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nodeType="withEffect">
                                  <p:stCondLst>
                                    <p:cond delay="0"/>
                                  </p:stCondLst>
                                  <p:childTnLst>
                                    <p:set>
                                      <p:cBhvr>
                                        <p:cTn id="9" dur="1" fill="hold">
                                          <p:stCondLst>
                                            <p:cond delay="0"/>
                                          </p:stCondLst>
                                        </p:cTn>
                                        <p:tgtEl>
                                          <p:spTgt spid="14338"/>
                                        </p:tgtEl>
                                        <p:attrNameLst>
                                          <p:attrName>style.visibility</p:attrName>
                                        </p:attrNameLst>
                                      </p:cBhvr>
                                      <p:to>
                                        <p:strVal val="visible"/>
                                      </p:to>
                                    </p:set>
                                    <p:animEffect transition="in" filter="slide(fromBottom)">
                                      <p:cBhvr>
                                        <p:cTn id="10" dur="500"/>
                                        <p:tgtEl>
                                          <p:spTgt spid="1433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par>
                          <p:cTn id="16" fill="hold">
                            <p:stCondLst>
                              <p:cond delay="500"/>
                            </p:stCondLst>
                            <p:childTnLst>
                              <p:par>
                                <p:cTn id="17" presetID="64" presetClass="path" presetSubtype="0" accel="50000" decel="50000" fill="hold" grpId="0" nodeType="afterEffect">
                                  <p:stCondLst>
                                    <p:cond delay="1000"/>
                                  </p:stCondLst>
                                  <p:childTnLst>
                                    <p:animMotion origin="layout" path="M -3.33333E-6 -3.7037E-6 L -3.33333E-6 -0.37662 " pathEditMode="relative" rAng="0" ptsTypes="AA">
                                      <p:cBhvr>
                                        <p:cTn id="18" dur="2000" fill="hold"/>
                                        <p:tgtEl>
                                          <p:spTgt spid="13"/>
                                        </p:tgtEl>
                                        <p:attrNameLst>
                                          <p:attrName>ppt_x</p:attrName>
                                          <p:attrName>ppt_y</p:attrName>
                                        </p:attrNameLst>
                                      </p:cBhvr>
                                      <p:rCtr x="0" y="-188"/>
                                    </p:animMotion>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1"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childTnLst>
                          </p:cTn>
                        </p:par>
                        <p:par>
                          <p:cTn id="24" fill="hold">
                            <p:stCondLst>
                              <p:cond delay="500"/>
                            </p:stCondLst>
                            <p:childTnLst>
                              <p:par>
                                <p:cTn id="25" presetID="42" presetClass="path" presetSubtype="0" accel="50000" decel="50000" fill="hold" grpId="0" nodeType="afterEffect">
                                  <p:stCondLst>
                                    <p:cond delay="1000"/>
                                  </p:stCondLst>
                                  <p:childTnLst>
                                    <p:animMotion origin="layout" path="M 3.33333E-6 2.22222E-6 L 3.33333E-6 0.37778 " pathEditMode="relative" rAng="0" ptsTypes="AA">
                                      <p:cBhvr>
                                        <p:cTn id="26" dur="2000" fill="hold"/>
                                        <p:tgtEl>
                                          <p:spTgt spid="14"/>
                                        </p:tgtEl>
                                        <p:attrNameLst>
                                          <p:attrName>ppt_x</p:attrName>
                                          <p:attrName>ppt_y</p:attrName>
                                        </p:attrNameLst>
                                      </p:cBhvr>
                                      <p:rCtr x="0" y="1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3" grpId="1"/>
      <p:bldP spid="14" grpId="0"/>
      <p:bldP spid="1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81200"/>
            <a:ext cx="4267200" cy="4495800"/>
          </a:xfrm>
        </p:spPr>
        <p:txBody>
          <a:bodyPr>
            <a:normAutofit/>
          </a:bodyPr>
          <a:lstStyle/>
          <a:p>
            <a:r>
              <a:rPr lang="en-US" sz="4400" b="1" dirty="0" smtClean="0">
                <a:solidFill>
                  <a:schemeClr val="tx1"/>
                </a:solidFill>
                <a:latin typeface="Comic Sans MS" pitchFamily="66" charset="0"/>
              </a:rPr>
              <a:t>If the campfire gets too small, the fire goes out and that’s bad!</a:t>
            </a:r>
            <a:endParaRPr lang="en-US" sz="4400" b="1" dirty="0">
              <a:solidFill>
                <a:schemeClr val="tx1"/>
              </a:solidFill>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5105400" y="1219200"/>
            <a:ext cx="3352800" cy="5273867"/>
          </a:xfrm>
          <a:prstGeom prst="rect">
            <a:avLst/>
          </a:prstGeom>
          <a:noFill/>
          <a:ln w="9525">
            <a:noFill/>
            <a:miter lim="800000"/>
            <a:headEnd/>
            <a:tailEnd/>
          </a:ln>
          <a:effectLst/>
        </p:spPr>
      </p:pic>
      <p:sp>
        <p:nvSpPr>
          <p:cNvPr id="4" name="TextBox 3"/>
          <p:cNvSpPr txBox="1"/>
          <p:nvPr/>
        </p:nvSpPr>
        <p:spPr>
          <a:xfrm>
            <a:off x="1066800" y="381000"/>
            <a:ext cx="7162800" cy="830997"/>
          </a:xfrm>
          <a:prstGeom prst="rect">
            <a:avLst/>
          </a:prstGeom>
          <a:noFill/>
        </p:spPr>
        <p:txBody>
          <a:bodyPr wrap="square" rtlCol="0">
            <a:spAutoFit/>
          </a:bodyPr>
          <a:lstStyle/>
          <a:p>
            <a:pPr algn="ctr"/>
            <a:r>
              <a:rPr lang="en-US" sz="4800" dirty="0" smtClean="0">
                <a:solidFill>
                  <a:srgbClr val="FFFF00"/>
                </a:solidFill>
              </a:rPr>
              <a:t>Back to the campfire…</a:t>
            </a:r>
            <a:endParaRPr lang="en-US" sz="4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nodeType="clickEffect">
                                  <p:stCondLst>
                                    <p:cond delay="0"/>
                                  </p:stCondLst>
                                  <p:childTnLst>
                                    <p:anim calcmode="lin" valueType="num">
                                      <p:cBhvr>
                                        <p:cTn id="6" dur="5000"/>
                                        <p:tgtEl>
                                          <p:spTgt spid="1026"/>
                                        </p:tgtEl>
                                        <p:attrNameLst>
                                          <p:attrName>ppt_w</p:attrName>
                                        </p:attrNameLst>
                                      </p:cBhvr>
                                      <p:tavLst>
                                        <p:tav tm="0">
                                          <p:val>
                                            <p:strVal val="ppt_w"/>
                                          </p:val>
                                        </p:tav>
                                        <p:tav tm="100000">
                                          <p:val>
                                            <p:strVal val="ppt_w*0.70"/>
                                          </p:val>
                                        </p:tav>
                                      </p:tavLst>
                                    </p:anim>
                                    <p:anim calcmode="lin" valueType="num">
                                      <p:cBhvr>
                                        <p:cTn id="7" dur="5000"/>
                                        <p:tgtEl>
                                          <p:spTgt spid="1026"/>
                                        </p:tgtEl>
                                        <p:attrNameLst>
                                          <p:attrName>ppt_h</p:attrName>
                                        </p:attrNameLst>
                                      </p:cBhvr>
                                      <p:tavLst>
                                        <p:tav tm="0">
                                          <p:val>
                                            <p:strVal val="ppt_h"/>
                                          </p:val>
                                        </p:tav>
                                        <p:tav tm="100000">
                                          <p:val>
                                            <p:strVal val="ppt_h"/>
                                          </p:val>
                                        </p:tav>
                                      </p:tavLst>
                                    </p:anim>
                                    <p:animEffect transition="out" filter="fade">
                                      <p:cBhvr>
                                        <p:cTn id="8" dur="5000"/>
                                        <p:tgtEl>
                                          <p:spTgt spid="1026"/>
                                        </p:tgtEl>
                                      </p:cBhvr>
                                    </p:animEffect>
                                    <p:set>
                                      <p:cBhvr>
                                        <p:cTn id="9" dur="1" fill="hold">
                                          <p:stCondLst>
                                            <p:cond delay="4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91200" cy="3886200"/>
          </a:xfrm>
        </p:spPr>
        <p:txBody>
          <a:bodyPr>
            <a:normAutofit/>
          </a:bodyPr>
          <a:lstStyle/>
          <a:p>
            <a:r>
              <a:rPr lang="en-US" sz="3600" b="1" dirty="0" smtClean="0">
                <a:latin typeface="Comic Sans MS" pitchFamily="66" charset="0"/>
              </a:rPr>
              <a:t>If the U.S. economy slows down and shrinks, we have a </a:t>
            </a:r>
            <a:r>
              <a:rPr lang="en-US" sz="3600" b="1" i="1" dirty="0" smtClean="0">
                <a:solidFill>
                  <a:srgbClr val="FFFF00"/>
                </a:solidFill>
                <a:latin typeface="Comic Sans MS" pitchFamily="66" charset="0"/>
              </a:rPr>
              <a:t>recession</a:t>
            </a:r>
            <a:r>
              <a:rPr lang="en-US" sz="3600" b="1" dirty="0" smtClean="0">
                <a:latin typeface="Comic Sans MS" pitchFamily="66" charset="0"/>
              </a:rPr>
              <a:t> that could lead to an economic </a:t>
            </a:r>
            <a:r>
              <a:rPr lang="en-US" sz="3600" b="1" i="1" dirty="0" smtClean="0">
                <a:solidFill>
                  <a:srgbClr val="FFFF00"/>
                </a:solidFill>
                <a:latin typeface="Comic Sans MS" pitchFamily="66" charset="0"/>
              </a:rPr>
              <a:t>depression</a:t>
            </a:r>
            <a:r>
              <a:rPr lang="en-US" sz="3600" b="1" i="1" dirty="0" smtClean="0">
                <a:solidFill>
                  <a:srgbClr val="002060"/>
                </a:solidFill>
                <a:latin typeface="Comic Sans MS" pitchFamily="66" charset="0"/>
              </a:rPr>
              <a:t>.</a:t>
            </a:r>
            <a:endParaRPr lang="en-US" sz="3600" b="1" i="1" dirty="0">
              <a:solidFill>
                <a:srgbClr val="002060"/>
              </a:solidFill>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676400"/>
            <a:ext cx="2133600" cy="42218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533400"/>
            <a:ext cx="5715000" cy="3276600"/>
          </a:xfrm>
        </p:spPr>
        <p:txBody>
          <a:bodyPr>
            <a:normAutofit/>
          </a:bodyPr>
          <a:lstStyle/>
          <a:p>
            <a:r>
              <a:rPr lang="en-US" sz="4000" b="1" dirty="0" smtClean="0">
                <a:latin typeface="Comic Sans MS" pitchFamily="66" charset="0"/>
              </a:rPr>
              <a:t>So what does the government do to try to keep the economy stable?</a:t>
            </a:r>
            <a:endParaRPr lang="en-US" sz="4000"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676400"/>
            <a:ext cx="2133600" cy="42218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3200400"/>
            <a:ext cx="5791200" cy="2514600"/>
          </a:xfrm>
        </p:spPr>
        <p:txBody>
          <a:bodyPr anchor="t">
            <a:noAutofit/>
          </a:bodyPr>
          <a:lstStyle/>
          <a:p>
            <a:r>
              <a:rPr lang="en-US" sz="3200" b="1" dirty="0" smtClean="0">
                <a:latin typeface="Comic Sans MS" pitchFamily="66" charset="0"/>
              </a:rPr>
              <a:t>If the </a:t>
            </a:r>
            <a:r>
              <a:rPr lang="en-US" sz="3200" b="1" dirty="0" smtClean="0">
                <a:solidFill>
                  <a:srgbClr val="FFFF00"/>
                </a:solidFill>
                <a:latin typeface="Comic Sans MS" pitchFamily="66" charset="0"/>
              </a:rPr>
              <a:t>economy slows</a:t>
            </a:r>
            <a:r>
              <a:rPr lang="en-US" sz="3200" b="1" dirty="0" smtClean="0">
                <a:latin typeface="Comic Sans MS" pitchFamily="66" charset="0"/>
              </a:rPr>
              <a:t> too much, the government would </a:t>
            </a:r>
            <a:r>
              <a:rPr lang="en-US" sz="3200" b="1" dirty="0" smtClean="0">
                <a:solidFill>
                  <a:srgbClr val="FFFF00"/>
                </a:solidFill>
                <a:latin typeface="Comic Sans MS" pitchFamily="66" charset="0"/>
              </a:rPr>
              <a:t>increase</a:t>
            </a:r>
            <a:r>
              <a:rPr lang="en-US" sz="3200" b="1" dirty="0" smtClean="0">
                <a:latin typeface="Comic Sans MS" pitchFamily="66" charset="0"/>
              </a:rPr>
              <a:t> the amount of money in circulation to stimulate economic growth.</a:t>
            </a:r>
            <a:endParaRPr lang="en-US" sz="3200"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609600" y="762000"/>
            <a:ext cx="2133600" cy="4221804"/>
          </a:xfrm>
          <a:prstGeom prst="rect">
            <a:avLst/>
          </a:prstGeom>
          <a:noFill/>
          <a:ln w="9525">
            <a:noFill/>
            <a:miter lim="800000"/>
            <a:headEnd/>
            <a:tailEnd/>
          </a:ln>
          <a:effectLst/>
        </p:spPr>
      </p:pic>
      <p:sp>
        <p:nvSpPr>
          <p:cNvPr id="4" name="TextBox 3"/>
          <p:cNvSpPr txBox="1"/>
          <p:nvPr/>
        </p:nvSpPr>
        <p:spPr>
          <a:xfrm>
            <a:off x="3048000" y="533400"/>
            <a:ext cx="5410200" cy="2308324"/>
          </a:xfrm>
          <a:prstGeom prst="rect">
            <a:avLst/>
          </a:prstGeom>
          <a:noFill/>
        </p:spPr>
        <p:txBody>
          <a:bodyPr wrap="square" rtlCol="0">
            <a:spAutoFit/>
          </a:bodyPr>
          <a:lstStyle/>
          <a:p>
            <a:pPr algn="ctr"/>
            <a:r>
              <a:rPr lang="en-US" sz="3600" b="1" dirty="0" smtClean="0">
                <a:solidFill>
                  <a:schemeClr val="accent2">
                    <a:lumMod val="60000"/>
                    <a:lumOff val="40000"/>
                  </a:schemeClr>
                </a:solidFill>
                <a:latin typeface="Comic Sans MS" pitchFamily="66" charset="0"/>
              </a:rPr>
              <a:t>If the fire is low, you would add sticks and logs to make the fire grow larger.</a:t>
            </a:r>
            <a:endParaRPr lang="en-US" sz="3600" b="1" dirty="0">
              <a:solidFill>
                <a:schemeClr val="accent2">
                  <a:lumMod val="60000"/>
                  <a:lumOff val="4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It can do this in several ways:</a:t>
            </a:r>
            <a:endParaRPr lang="en-US" dirty="0">
              <a:solidFill>
                <a:schemeClr val="tx2">
                  <a:lumMod val="75000"/>
                </a:schemeClr>
              </a:solidFill>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Congress can lower taxes so that business and individuals have more money to spend.</a:t>
            </a:r>
          </a:p>
          <a:p>
            <a:pPr marL="514350" indent="-514350">
              <a:buFont typeface="+mj-lt"/>
              <a:buAutoNum type="arabicPeriod"/>
            </a:pPr>
            <a:r>
              <a:rPr lang="en-US" dirty="0" smtClean="0"/>
              <a:t>The Treasury Dept. can buy back bonds to put more money into the economy.</a:t>
            </a:r>
          </a:p>
          <a:p>
            <a:pPr marL="514350" indent="-514350">
              <a:buFont typeface="+mj-lt"/>
              <a:buAutoNum type="arabicPeriod"/>
            </a:pPr>
            <a:r>
              <a:rPr lang="en-US" dirty="0" smtClean="0"/>
              <a:t>The government can increase the amount of money it spends.</a:t>
            </a:r>
          </a:p>
          <a:p>
            <a:pPr marL="514350" indent="-514350" algn="ctr">
              <a:buNone/>
            </a:pPr>
            <a:endParaRPr lang="en-US" sz="2400" dirty="0" smtClean="0"/>
          </a:p>
          <a:p>
            <a:pPr marL="514350" indent="-514350" algn="ctr">
              <a:buNone/>
            </a:pPr>
            <a:r>
              <a:rPr lang="en-US" b="1" dirty="0" smtClean="0">
                <a:solidFill>
                  <a:srgbClr val="FFFF00"/>
                </a:solidFill>
                <a:latin typeface="Felix Titling" pitchFamily="82" charset="0"/>
              </a:rPr>
              <a:t>But don’t forget about the role of…</a:t>
            </a:r>
            <a:endParaRPr lang="en-US" b="1" dirty="0">
              <a:solidFill>
                <a:srgbClr val="FFFF00"/>
              </a:solidFill>
              <a:latin typeface="Felix Titling"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S900074906[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327525" y="3184525"/>
            <a:ext cx="487363" cy="487363"/>
          </a:xfrm>
          <a:prstGeom prst="rect">
            <a:avLst/>
          </a:prstGeom>
        </p:spPr>
      </p:pic>
      <p:pic>
        <p:nvPicPr>
          <p:cNvPr id="6" name="Psycho_Scream-SoundBible.com-1441943673.mp3">
            <a:hlinkClick r:id="" action="ppaction://media"/>
          </p:cNvPr>
          <p:cNvPicPr>
            <a:picLocks noRot="1" noChangeAspect="1"/>
          </p:cNvPicPr>
          <p:nvPr>
            <a:audioFile r:link="rId3"/>
          </p:nvPr>
        </p:nvPicPr>
        <p:blipFill>
          <a:blip r:embed="rId6" cstate="print"/>
          <a:stretch>
            <a:fillRect/>
          </a:stretch>
        </p:blipFill>
        <p:spPr>
          <a:xfrm>
            <a:off x="4495800" y="2819400"/>
            <a:ext cx="304800" cy="304800"/>
          </a:xfrm>
          <a:prstGeom prst="rect">
            <a:avLst/>
          </a:prstGeom>
        </p:spPr>
      </p:pic>
      <p:sp>
        <p:nvSpPr>
          <p:cNvPr id="2" name="Title 1"/>
          <p:cNvSpPr>
            <a:spLocks noGrp="1"/>
          </p:cNvSpPr>
          <p:nvPr>
            <p:ph type="ctrTitle"/>
          </p:nvPr>
        </p:nvSpPr>
        <p:spPr>
          <a:xfrm>
            <a:off x="1143000" y="2514600"/>
            <a:ext cx="7086600" cy="838200"/>
          </a:xfrm>
          <a:solidFill>
            <a:schemeClr val="bg1"/>
          </a:solidFill>
        </p:spPr>
        <p:txBody>
          <a:bodyPr anchor="ctr">
            <a:normAutofit/>
          </a:bodyPr>
          <a:lstStyle/>
          <a:p>
            <a:r>
              <a:rPr lang="en-US" dirty="0" smtClean="0">
                <a:solidFill>
                  <a:schemeClr val="tx1"/>
                </a:solidFill>
              </a:rPr>
              <a:t>(The Federal Reserve System)</a:t>
            </a:r>
            <a:endParaRPr lang="en-US" dirty="0">
              <a:solidFill>
                <a:schemeClr val="tx1"/>
              </a:solidFill>
            </a:endParaRPr>
          </a:p>
        </p:txBody>
      </p:sp>
      <p:sp>
        <p:nvSpPr>
          <p:cNvPr id="5" name="TextBox 4"/>
          <p:cNvSpPr txBox="1"/>
          <p:nvPr/>
        </p:nvSpPr>
        <p:spPr>
          <a:xfrm>
            <a:off x="1295400" y="457200"/>
            <a:ext cx="6629400" cy="2554545"/>
          </a:xfrm>
          <a:prstGeom prst="rect">
            <a:avLst/>
          </a:prstGeom>
          <a:noFill/>
        </p:spPr>
        <p:txBody>
          <a:bodyPr wrap="square" rtlCol="0">
            <a:spAutoFit/>
          </a:bodyPr>
          <a:lstStyle/>
          <a:p>
            <a:pPr algn="ctr"/>
            <a:r>
              <a:rPr lang="en-US" sz="16000" b="1" dirty="0" smtClean="0">
                <a:solidFill>
                  <a:srgbClr val="FF0000"/>
                </a:solidFill>
                <a:latin typeface="Chiller" pitchFamily="82" charset="0"/>
              </a:rPr>
              <a:t>The “Fed”</a:t>
            </a:r>
            <a:endParaRPr lang="en-US" sz="16000" b="1" dirty="0">
              <a:solidFill>
                <a:srgbClr val="FF0000"/>
              </a:solidFill>
              <a:latin typeface="Chiller" pitchFamily="82" charset="0"/>
            </a:endParaRPr>
          </a:p>
        </p:txBody>
      </p:sp>
      <p:sp>
        <p:nvSpPr>
          <p:cNvPr id="7" name="TextBox 6"/>
          <p:cNvSpPr txBox="1"/>
          <p:nvPr/>
        </p:nvSpPr>
        <p:spPr>
          <a:xfrm>
            <a:off x="990600" y="3429000"/>
            <a:ext cx="7620000" cy="1754326"/>
          </a:xfrm>
          <a:prstGeom prst="rect">
            <a:avLst/>
          </a:prstGeom>
          <a:noFill/>
        </p:spPr>
        <p:txBody>
          <a:bodyPr wrap="square" rtlCol="0">
            <a:spAutoFit/>
          </a:bodyPr>
          <a:lstStyle/>
          <a:p>
            <a:pPr algn="ctr"/>
            <a:r>
              <a:rPr lang="en-US" sz="3200" dirty="0" smtClean="0"/>
              <a:t>If there is a</a:t>
            </a:r>
            <a:r>
              <a:rPr lang="en-US" sz="3200" dirty="0" smtClean="0">
                <a:solidFill>
                  <a:srgbClr val="FFFF00"/>
                </a:solidFill>
              </a:rPr>
              <a:t> recession</a:t>
            </a:r>
            <a:r>
              <a:rPr lang="en-US" sz="3200" dirty="0" smtClean="0"/>
              <a:t>, the Fed can </a:t>
            </a:r>
            <a:r>
              <a:rPr lang="en-US" sz="4400" b="1" dirty="0" smtClean="0">
                <a:solidFill>
                  <a:srgbClr val="FFFF00"/>
                </a:solidFill>
              </a:rPr>
              <a:t>lower</a:t>
            </a:r>
            <a:r>
              <a:rPr lang="en-US" sz="3200" b="1" dirty="0" smtClean="0"/>
              <a:t> </a:t>
            </a:r>
            <a:r>
              <a:rPr lang="en-US" sz="3200" dirty="0" smtClean="0">
                <a:solidFill>
                  <a:srgbClr val="FFFF00"/>
                </a:solidFill>
              </a:rPr>
              <a:t>interest rates</a:t>
            </a:r>
            <a:r>
              <a:rPr lang="en-US" sz="3200" dirty="0" smtClean="0"/>
              <a:t> to make it easier for individuals and  business  to  borrow money.</a:t>
            </a:r>
            <a:endParaRPr lang="en-US" sz="3200" dirty="0" smtClean="0">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par>
                                <p:cTn id="14" presetID="1" presetClass="mediacall" presetSubtype="0" fill="hold" nodeType="withEffect">
                                  <p:stCondLst>
                                    <p:cond delay="0"/>
                                  </p:stCondLst>
                                  <p:childTnLst>
                                    <p:cmd type="call" cmd="playFrom(0.0)">
                                      <p:cBhvr>
                                        <p:cTn id="15" dur="1995" fill="hold"/>
                                        <p:tgtEl>
                                          <p:spTgt spid="3"/>
                                        </p:tgtEl>
                                      </p:cBhvr>
                                    </p:cmd>
                                  </p:childTnLst>
                                  <p:subTnLst>
                                    <p:set>
                                      <p:cBhvr override="childStyle">
                                        <p:cTn dur="1" fill="hold" display="0" masterRel="sameClick" afterEffect="1">
                                          <p:stCondLst>
                                            <p:cond evt="end" delay="0">
                                              <p:tn val="14"/>
                                            </p:cond>
                                          </p:stCondLst>
                                        </p:cTn>
                                        <p:tgtEl>
                                          <p:spTgt spid="3"/>
                                        </p:tgtEl>
                                        <p:attrNameLst>
                                          <p:attrName>style.visibility</p:attrName>
                                        </p:attrNameLst>
                                      </p:cBhvr>
                                      <p:to>
                                        <p:strVal val="hidden"/>
                                      </p:to>
                                    </p:set>
                                  </p:sub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5" repeatCount="2000" fill="hold" display="0">
                  <p:stCondLst>
                    <p:cond delay="indefinite"/>
                  </p:stCondLst>
                  <p:endCondLst>
                    <p:cond evt="onPrev" delay="0">
                      <p:tgtEl>
                        <p:sldTgt/>
                      </p:tgtEl>
                    </p:cond>
                    <p:cond evt="onStopAudio" delay="0">
                      <p:tgtEl>
                        <p:sldTgt/>
                      </p:tgtEl>
                    </p:cond>
                  </p:endCondLst>
                </p:cTn>
                <p:tgtEl>
                  <p:spTgt spid="6"/>
                </p:tgtEl>
              </p:cMediaNode>
            </p:audio>
            <p:audio>
              <p:cMediaNode vol="80000">
                <p:cTn id="26" fill="hold" display="0">
                  <p:stCondLst>
                    <p:cond delay="indefinite"/>
                  </p:stCondLst>
                  <p:endCondLst>
                    <p:cond evt="onStopAudio" delay="0">
                      <p:tgtEl>
                        <p:sldTgt/>
                      </p:tgtEl>
                    </p:cond>
                  </p:endCondLst>
                </p:cTn>
                <p:tgtEl>
                  <p:spTgt spid="3"/>
                </p:tgtEl>
              </p:cMediaNode>
            </p:audio>
          </p:childTnLst>
        </p:cTn>
      </p:par>
    </p:tnLst>
    <p:bldLst>
      <p:bldP spid="2" grpId="0" animBg="1"/>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906962"/>
          </a:xfrm>
        </p:spPr>
        <p:txBody>
          <a:bodyPr>
            <a:normAutofit fontScale="90000"/>
          </a:bodyPr>
          <a:lstStyle/>
          <a:p>
            <a:pPr>
              <a:lnSpc>
                <a:spcPct val="150000"/>
              </a:lnSpc>
            </a:pPr>
            <a:r>
              <a:rPr lang="en-US" b="1" dirty="0" smtClean="0">
                <a:latin typeface="Century Gothic" pitchFamily="34" charset="0"/>
                <a:cs typeface="Arial" pitchFamily="34" charset="0"/>
              </a:rPr>
              <a:t>Your Turn!!!</a:t>
            </a:r>
            <a:r>
              <a:rPr lang="en-US" dirty="0" smtClean="0"/>
              <a:t/>
            </a:r>
            <a:br>
              <a:rPr lang="en-US" dirty="0" smtClean="0"/>
            </a:br>
            <a:r>
              <a:rPr lang="en-US" dirty="0" smtClean="0"/>
              <a:t>If the country is in a </a:t>
            </a:r>
            <a:r>
              <a:rPr lang="en-US" b="1" i="1" dirty="0" smtClean="0">
                <a:solidFill>
                  <a:srgbClr val="FF0000"/>
                </a:solidFill>
              </a:rPr>
              <a:t>recession</a:t>
            </a:r>
            <a:r>
              <a:rPr lang="en-US" dirty="0" smtClean="0"/>
              <a:t>,</a:t>
            </a:r>
            <a:br>
              <a:rPr lang="en-US" dirty="0" smtClean="0"/>
            </a:br>
            <a:r>
              <a:rPr lang="en-US" dirty="0"/>
              <a:t>t</a:t>
            </a:r>
            <a:r>
              <a:rPr lang="en-US" dirty="0" smtClean="0"/>
              <a:t>he government might _______ taxes so that there is ______ money available for businesses and individuals.</a:t>
            </a:r>
            <a:br>
              <a:rPr lang="en-US" dirty="0" smtClean="0"/>
            </a:br>
            <a:endParaRPr lang="en-US" dirty="0"/>
          </a:p>
        </p:txBody>
      </p:sp>
      <p:sp>
        <p:nvSpPr>
          <p:cNvPr id="4" name="TextBox 3"/>
          <p:cNvSpPr txBox="1"/>
          <p:nvPr/>
        </p:nvSpPr>
        <p:spPr>
          <a:xfrm>
            <a:off x="5410200" y="1981200"/>
            <a:ext cx="1600200" cy="707886"/>
          </a:xfrm>
          <a:prstGeom prst="rect">
            <a:avLst/>
          </a:prstGeom>
          <a:noFill/>
        </p:spPr>
        <p:txBody>
          <a:bodyPr wrap="square" rtlCol="0">
            <a:spAutoFit/>
          </a:bodyPr>
          <a:lstStyle/>
          <a:p>
            <a:pPr algn="ctr"/>
            <a:r>
              <a:rPr lang="en-US" sz="4000" b="1" i="1" dirty="0" smtClean="0">
                <a:solidFill>
                  <a:srgbClr val="FF0000"/>
                </a:solidFill>
              </a:rPr>
              <a:t>lower</a:t>
            </a:r>
            <a:endParaRPr lang="en-US" sz="4000" b="1" i="1" dirty="0">
              <a:solidFill>
                <a:srgbClr val="FF0000"/>
              </a:solidFill>
            </a:endParaRPr>
          </a:p>
        </p:txBody>
      </p:sp>
      <p:sp>
        <p:nvSpPr>
          <p:cNvPr id="5" name="TextBox 4"/>
          <p:cNvSpPr txBox="1"/>
          <p:nvPr/>
        </p:nvSpPr>
        <p:spPr>
          <a:xfrm>
            <a:off x="3429000" y="2895600"/>
            <a:ext cx="1600200" cy="707886"/>
          </a:xfrm>
          <a:prstGeom prst="rect">
            <a:avLst/>
          </a:prstGeom>
          <a:noFill/>
        </p:spPr>
        <p:txBody>
          <a:bodyPr wrap="square" rtlCol="0">
            <a:spAutoFit/>
          </a:bodyPr>
          <a:lstStyle/>
          <a:p>
            <a:pPr algn="ctr"/>
            <a:r>
              <a:rPr lang="en-US" sz="4000" b="1" i="1" dirty="0" smtClean="0">
                <a:solidFill>
                  <a:srgbClr val="FF0000"/>
                </a:solidFill>
              </a:rPr>
              <a:t>more</a:t>
            </a:r>
            <a:endParaRPr lang="en-US" sz="40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24600"/>
          </a:xfrm>
        </p:spPr>
        <p:txBody>
          <a:bodyPr>
            <a:normAutofit fontScale="90000"/>
          </a:bodyPr>
          <a:lstStyle/>
          <a:p>
            <a:pPr>
              <a:lnSpc>
                <a:spcPct val="150000"/>
              </a:lnSpc>
            </a:pPr>
            <a:r>
              <a:rPr lang="en-US" b="1" dirty="0" smtClean="0">
                <a:latin typeface="Century Gothic" pitchFamily="34" charset="0"/>
                <a:cs typeface="Arial" pitchFamily="34" charset="0"/>
              </a:rPr>
              <a:t>Your Turn!!!</a:t>
            </a:r>
            <a:r>
              <a:rPr lang="en-US" dirty="0" smtClean="0"/>
              <a:t/>
            </a:r>
            <a:br>
              <a:rPr lang="en-US" dirty="0" smtClean="0"/>
            </a:br>
            <a:r>
              <a:rPr lang="en-US" dirty="0" smtClean="0"/>
              <a:t>If the country is experiencing high  </a:t>
            </a:r>
            <a:r>
              <a:rPr lang="en-US" b="1" i="1" dirty="0" smtClean="0">
                <a:solidFill>
                  <a:srgbClr val="FF0000"/>
                </a:solidFill>
              </a:rPr>
              <a:t>inflation</a:t>
            </a:r>
            <a:r>
              <a:rPr lang="en-US" dirty="0" smtClean="0"/>
              <a:t>, the Federal Reserve might _________________ causing banks to _________________ which leaves less money available for</a:t>
            </a:r>
            <a:br>
              <a:rPr lang="en-US" dirty="0" smtClean="0"/>
            </a:br>
            <a:r>
              <a:rPr lang="en-US" dirty="0" smtClean="0"/>
              <a:t>______________________________.</a:t>
            </a:r>
            <a:br>
              <a:rPr lang="en-US" dirty="0" smtClean="0"/>
            </a:br>
            <a:endParaRPr lang="en-US" dirty="0"/>
          </a:p>
        </p:txBody>
      </p:sp>
      <p:sp>
        <p:nvSpPr>
          <p:cNvPr id="4" name="TextBox 3"/>
          <p:cNvSpPr txBox="1"/>
          <p:nvPr/>
        </p:nvSpPr>
        <p:spPr>
          <a:xfrm>
            <a:off x="457200" y="2743200"/>
            <a:ext cx="4572000" cy="707886"/>
          </a:xfrm>
          <a:prstGeom prst="rect">
            <a:avLst/>
          </a:prstGeom>
          <a:noFill/>
        </p:spPr>
        <p:txBody>
          <a:bodyPr wrap="square" rtlCol="0">
            <a:spAutoFit/>
          </a:bodyPr>
          <a:lstStyle/>
          <a:p>
            <a:pPr algn="ctr"/>
            <a:r>
              <a:rPr lang="en-US" sz="4000" b="1" i="1" dirty="0" smtClean="0">
                <a:solidFill>
                  <a:srgbClr val="FF0000"/>
                </a:solidFill>
              </a:rPr>
              <a:t>raise interest rates</a:t>
            </a:r>
            <a:endParaRPr lang="en-US" sz="4000" b="1" i="1" dirty="0">
              <a:solidFill>
                <a:srgbClr val="FF0000"/>
              </a:solidFill>
            </a:endParaRPr>
          </a:p>
        </p:txBody>
      </p:sp>
      <p:sp>
        <p:nvSpPr>
          <p:cNvPr id="5" name="TextBox 4"/>
          <p:cNvSpPr txBox="1"/>
          <p:nvPr/>
        </p:nvSpPr>
        <p:spPr>
          <a:xfrm>
            <a:off x="533400" y="3657600"/>
            <a:ext cx="4343400" cy="707886"/>
          </a:xfrm>
          <a:prstGeom prst="rect">
            <a:avLst/>
          </a:prstGeom>
          <a:noFill/>
        </p:spPr>
        <p:txBody>
          <a:bodyPr wrap="square" rtlCol="0">
            <a:spAutoFit/>
          </a:bodyPr>
          <a:lstStyle/>
          <a:p>
            <a:pPr algn="ctr"/>
            <a:r>
              <a:rPr lang="en-US" sz="4000" b="1" i="1" smtClean="0">
                <a:solidFill>
                  <a:srgbClr val="FF0000"/>
                </a:solidFill>
              </a:rPr>
              <a:t>lend</a:t>
            </a:r>
            <a:r>
              <a:rPr lang="en-US" sz="4000" b="1" i="1" smtClean="0">
                <a:solidFill>
                  <a:srgbClr val="FF0000"/>
                </a:solidFill>
              </a:rPr>
              <a:t> </a:t>
            </a:r>
            <a:r>
              <a:rPr lang="en-US" sz="4000" b="1" i="1" dirty="0" smtClean="0">
                <a:solidFill>
                  <a:srgbClr val="FF0000"/>
                </a:solidFill>
              </a:rPr>
              <a:t>less money</a:t>
            </a:r>
            <a:endParaRPr lang="en-US" sz="4000" b="1" i="1" dirty="0">
              <a:solidFill>
                <a:srgbClr val="FF0000"/>
              </a:solidFill>
            </a:endParaRPr>
          </a:p>
        </p:txBody>
      </p:sp>
      <p:sp>
        <p:nvSpPr>
          <p:cNvPr id="6" name="TextBox 5"/>
          <p:cNvSpPr txBox="1"/>
          <p:nvPr/>
        </p:nvSpPr>
        <p:spPr>
          <a:xfrm>
            <a:off x="838200" y="5486400"/>
            <a:ext cx="7467600" cy="692497"/>
          </a:xfrm>
          <a:prstGeom prst="rect">
            <a:avLst/>
          </a:prstGeom>
          <a:noFill/>
        </p:spPr>
        <p:txBody>
          <a:bodyPr wrap="square" rtlCol="0">
            <a:spAutoFit/>
          </a:bodyPr>
          <a:lstStyle/>
          <a:p>
            <a:r>
              <a:rPr lang="en-US" sz="3900" b="1" i="1" dirty="0" smtClean="0">
                <a:solidFill>
                  <a:srgbClr val="FF0000"/>
                </a:solidFill>
                <a:ea typeface="+mj-ea"/>
                <a:cs typeface="+mj-cs"/>
              </a:rPr>
              <a:t>businesses &amp; individuals to borrow</a:t>
            </a:r>
            <a:endParaRPr lang="en-US" sz="39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525962"/>
          </a:xfrm>
        </p:spPr>
        <p:txBody>
          <a:bodyPr anchor="t">
            <a:normAutofit/>
          </a:bodyPr>
          <a:lstStyle/>
          <a:p>
            <a:pPr>
              <a:spcAft>
                <a:spcPts val="600"/>
              </a:spcAft>
            </a:pPr>
            <a:r>
              <a:rPr lang="en-US" b="1" dirty="0" smtClean="0">
                <a:latin typeface="Century Gothic" pitchFamily="34" charset="0"/>
                <a:cs typeface="Arial" pitchFamily="34" charset="0"/>
              </a:rPr>
              <a:t>Your Turn!!!</a:t>
            </a:r>
            <a:br>
              <a:rPr lang="en-US" b="1" dirty="0" smtClean="0">
                <a:latin typeface="Century Gothic" pitchFamily="34" charset="0"/>
                <a:cs typeface="Arial" pitchFamily="34" charset="0"/>
              </a:rPr>
            </a:br>
            <a:r>
              <a:rPr lang="en-US" sz="2000" dirty="0" smtClean="0"/>
              <a:t/>
            </a:r>
            <a:br>
              <a:rPr lang="en-US" sz="2000" dirty="0" smtClean="0"/>
            </a:br>
            <a:r>
              <a:rPr lang="en-US" sz="4000" dirty="0"/>
              <a:t>T</a:t>
            </a:r>
            <a:r>
              <a:rPr lang="en-US" sz="4000" dirty="0" smtClean="0"/>
              <a:t>he country is in a bad </a:t>
            </a:r>
            <a:r>
              <a:rPr lang="en-US" sz="4000" b="1" i="1" dirty="0" smtClean="0">
                <a:solidFill>
                  <a:srgbClr val="FF0000"/>
                </a:solidFill>
              </a:rPr>
              <a:t>recession </a:t>
            </a:r>
            <a:r>
              <a:rPr lang="en-US" sz="4000" dirty="0" smtClean="0"/>
              <a:t>and many people are out of work.</a:t>
            </a:r>
            <a:br>
              <a:rPr lang="en-US" sz="4000" dirty="0" smtClean="0"/>
            </a:br>
            <a:r>
              <a:rPr lang="en-US" sz="4000" dirty="0" smtClean="0"/>
              <a:t>The government might _________ its spending so that there is ______ money in the economy.</a:t>
            </a:r>
            <a:endParaRPr lang="en-US" dirty="0"/>
          </a:p>
        </p:txBody>
      </p:sp>
      <p:sp>
        <p:nvSpPr>
          <p:cNvPr id="4" name="TextBox 3"/>
          <p:cNvSpPr txBox="1"/>
          <p:nvPr/>
        </p:nvSpPr>
        <p:spPr>
          <a:xfrm>
            <a:off x="5791200" y="2438400"/>
            <a:ext cx="1981200" cy="707886"/>
          </a:xfrm>
          <a:prstGeom prst="rect">
            <a:avLst/>
          </a:prstGeom>
          <a:noFill/>
        </p:spPr>
        <p:txBody>
          <a:bodyPr wrap="square" rtlCol="0">
            <a:spAutoFit/>
          </a:bodyPr>
          <a:lstStyle/>
          <a:p>
            <a:pPr algn="ctr"/>
            <a:r>
              <a:rPr lang="en-US" sz="4000" b="1" i="1" dirty="0" smtClean="0">
                <a:solidFill>
                  <a:srgbClr val="FF0000"/>
                </a:solidFill>
              </a:rPr>
              <a:t>increase</a:t>
            </a:r>
            <a:endParaRPr lang="en-US" sz="4000" b="1" i="1" dirty="0">
              <a:solidFill>
                <a:srgbClr val="FF0000"/>
              </a:solidFill>
            </a:endParaRPr>
          </a:p>
        </p:txBody>
      </p:sp>
      <p:sp>
        <p:nvSpPr>
          <p:cNvPr id="5" name="TextBox 4"/>
          <p:cNvSpPr txBox="1"/>
          <p:nvPr/>
        </p:nvSpPr>
        <p:spPr>
          <a:xfrm>
            <a:off x="5715000" y="3048000"/>
            <a:ext cx="1600200" cy="707886"/>
          </a:xfrm>
          <a:prstGeom prst="rect">
            <a:avLst/>
          </a:prstGeom>
          <a:noFill/>
        </p:spPr>
        <p:txBody>
          <a:bodyPr wrap="square" rtlCol="0">
            <a:spAutoFit/>
          </a:bodyPr>
          <a:lstStyle/>
          <a:p>
            <a:pPr algn="ctr"/>
            <a:r>
              <a:rPr lang="en-US" sz="4000" b="1" i="1" dirty="0" smtClean="0">
                <a:solidFill>
                  <a:srgbClr val="FF0000"/>
                </a:solidFill>
              </a:rPr>
              <a:t>more</a:t>
            </a:r>
            <a:endParaRPr lang="en-US" sz="4000" b="1" i="1" dirty="0">
              <a:solidFill>
                <a:srgbClr val="FF0000"/>
              </a:solidFill>
            </a:endParaRPr>
          </a:p>
        </p:txBody>
      </p:sp>
      <p:sp>
        <p:nvSpPr>
          <p:cNvPr id="6" name="Rectangle 5"/>
          <p:cNvSpPr/>
          <p:nvPr/>
        </p:nvSpPr>
        <p:spPr>
          <a:xfrm>
            <a:off x="914400" y="4953000"/>
            <a:ext cx="7696200" cy="646331"/>
          </a:xfrm>
          <a:prstGeom prst="rect">
            <a:avLst/>
          </a:prstGeom>
        </p:spPr>
        <p:txBody>
          <a:bodyPr wrap="square">
            <a:spAutoFit/>
          </a:bodyPr>
          <a:lstStyle/>
          <a:p>
            <a:pPr algn="ctr"/>
            <a:r>
              <a:rPr lang="en-US" sz="3600" b="1" dirty="0" smtClean="0">
                <a:solidFill>
                  <a:srgbClr val="002060"/>
                </a:solidFill>
              </a:rPr>
              <a:t>How would this help create new jobs?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6"/>
                                        </p:tgtEl>
                                        <p:attrNameLst>
                                          <p:attrName>style.visibility</p:attrName>
                                        </p:attrNameLst>
                                      </p:cBhvr>
                                      <p:to>
                                        <p:strVal val="visible"/>
                                      </p:to>
                                    </p:set>
                                    <p:anim calcmode="discrete" valueType="clr">
                                      <p:cBhvr override="childStyle">
                                        <p:cTn id="1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gtEl>
                                        <p:attrNameLst>
                                          <p:attrName>fillcolor</p:attrName>
                                        </p:attrNameLst>
                                      </p:cBhvr>
                                      <p:tavLst>
                                        <p:tav tm="0">
                                          <p:val>
                                            <p:clrVal>
                                              <a:schemeClr val="accent2"/>
                                            </p:clrVal>
                                          </p:val>
                                        </p:tav>
                                        <p:tav tm="50000">
                                          <p:val>
                                            <p:clrVal>
                                              <a:schemeClr val="hlink"/>
                                            </p:clrVal>
                                          </p:val>
                                        </p:tav>
                                      </p:tavLst>
                                    </p:anim>
                                    <p:set>
                                      <p:cBhvr>
                                        <p:cTn id="19"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3001962"/>
          </a:xfrm>
        </p:spPr>
        <p:txBody>
          <a:bodyPr anchor="t">
            <a:normAutofit/>
          </a:bodyPr>
          <a:lstStyle/>
          <a:p>
            <a:r>
              <a:rPr lang="en-US" b="1" dirty="0" smtClean="0">
                <a:latin typeface="Century Gothic" pitchFamily="34" charset="0"/>
                <a:cs typeface="Arial" pitchFamily="34" charset="0"/>
              </a:rPr>
              <a:t>Your Turn!!!</a:t>
            </a:r>
            <a:br>
              <a:rPr lang="en-US" b="1" dirty="0" smtClean="0">
                <a:latin typeface="Century Gothic" pitchFamily="34" charset="0"/>
                <a:cs typeface="Arial" pitchFamily="34" charset="0"/>
              </a:rPr>
            </a:br>
            <a:r>
              <a:rPr lang="en-US" sz="2000" dirty="0" smtClean="0"/>
              <a:t/>
            </a:r>
            <a:br>
              <a:rPr lang="en-US" sz="2000" dirty="0" smtClean="0"/>
            </a:br>
            <a:r>
              <a:rPr lang="en-US" sz="3600" dirty="0" smtClean="0"/>
              <a:t>The government recognizes a problem with the economy and decides to start selling more bonds to the public.</a:t>
            </a:r>
            <a:endParaRPr lang="en-US" sz="3600" dirty="0"/>
          </a:p>
        </p:txBody>
      </p:sp>
      <p:sp>
        <p:nvSpPr>
          <p:cNvPr id="6" name="TextBox 5"/>
          <p:cNvSpPr txBox="1"/>
          <p:nvPr/>
        </p:nvSpPr>
        <p:spPr>
          <a:xfrm>
            <a:off x="609600" y="3352800"/>
            <a:ext cx="7848600" cy="1077218"/>
          </a:xfrm>
          <a:prstGeom prst="rect">
            <a:avLst/>
          </a:prstGeom>
          <a:noFill/>
        </p:spPr>
        <p:txBody>
          <a:bodyPr wrap="square" rtlCol="0">
            <a:spAutoFit/>
          </a:bodyPr>
          <a:lstStyle/>
          <a:p>
            <a:pPr algn="ctr"/>
            <a:r>
              <a:rPr lang="en-US" sz="3200" dirty="0" smtClean="0">
                <a:solidFill>
                  <a:srgbClr val="002060"/>
                </a:solidFill>
              </a:rPr>
              <a:t>Will this action increase or decrease the amount of money in the economy?  Why?</a:t>
            </a:r>
            <a:endParaRPr lang="en-US" sz="3200" dirty="0">
              <a:solidFill>
                <a:srgbClr val="002060"/>
              </a:solidFill>
            </a:endParaRPr>
          </a:p>
        </p:txBody>
      </p:sp>
      <p:sp>
        <p:nvSpPr>
          <p:cNvPr id="7" name="TextBox 6"/>
          <p:cNvSpPr txBox="1"/>
          <p:nvPr/>
        </p:nvSpPr>
        <p:spPr>
          <a:xfrm>
            <a:off x="685800" y="4648200"/>
            <a:ext cx="7467600" cy="1569660"/>
          </a:xfrm>
          <a:prstGeom prst="rect">
            <a:avLst/>
          </a:prstGeom>
          <a:noFill/>
        </p:spPr>
        <p:txBody>
          <a:bodyPr wrap="square" rtlCol="0">
            <a:spAutoFit/>
          </a:bodyPr>
          <a:lstStyle/>
          <a:p>
            <a:pPr algn="ctr"/>
            <a:r>
              <a:rPr lang="en-US" sz="3200" dirty="0" smtClean="0">
                <a:solidFill>
                  <a:srgbClr val="002060"/>
                </a:solidFill>
              </a:rPr>
              <a:t>Does this show the country experiencing inflation or a recession?  </a:t>
            </a:r>
          </a:p>
          <a:p>
            <a:pPr algn="ctr"/>
            <a:r>
              <a:rPr lang="en-US" sz="3200" dirty="0" smtClean="0">
                <a:solidFill>
                  <a:srgbClr val="002060"/>
                </a:solidFill>
              </a:rPr>
              <a:t>How do you know?</a:t>
            </a:r>
            <a:endParaRPr lang="en-US" sz="3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_5ACFA0D8_6EEB_4242_AD85_CAE3FB0F202A_[1].gif"/>
          <p:cNvPicPr>
            <a:picLocks noGrp="1" noChangeAspect="1"/>
          </p:cNvPicPr>
          <p:nvPr>
            <p:ph idx="1"/>
          </p:nvPr>
        </p:nvPicPr>
        <p:blipFill>
          <a:blip r:embed="rId2" cstate="print"/>
          <a:stretch>
            <a:fillRect/>
          </a:stretch>
        </p:blipFill>
        <p:spPr>
          <a:xfrm>
            <a:off x="762000" y="533400"/>
            <a:ext cx="7772400" cy="540181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762000"/>
            <a:ext cx="5181600" cy="3886200"/>
          </a:xfrm>
        </p:spPr>
        <p:txBody>
          <a:bodyPr>
            <a:normAutofit/>
          </a:bodyPr>
          <a:lstStyle/>
          <a:p>
            <a:r>
              <a:rPr lang="en-US" b="1" dirty="0" smtClean="0">
                <a:latin typeface="Comic Sans MS" pitchFamily="66" charset="0"/>
              </a:rPr>
              <a:t>Imagine that the U.S. economy is like a campfire.</a:t>
            </a:r>
            <a:endParaRPr lang="en-US"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676400"/>
            <a:ext cx="2133600" cy="42218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7010400" cy="2057399"/>
          </a:xfrm>
        </p:spPr>
        <p:txBody>
          <a:bodyPr>
            <a:normAutofit/>
          </a:bodyPr>
          <a:lstStyle/>
          <a:p>
            <a:r>
              <a:rPr lang="en-US" b="1" dirty="0" smtClean="0">
                <a:latin typeface="Comic Sans MS" pitchFamily="66" charset="0"/>
              </a:rPr>
              <a:t>If the campfire gets too big, that’s bad!</a:t>
            </a:r>
            <a:endParaRPr lang="en-US"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3810000" y="2286000"/>
            <a:ext cx="1671637" cy="330770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par>
                          <p:cTn id="7" fill="hold">
                            <p:stCondLst>
                              <p:cond delay="2000"/>
                            </p:stCondLst>
                            <p:childTnLst>
                              <p:par>
                                <p:cTn id="8" presetID="37" presetClass="exit" presetSubtype="0" fill="hold" grpId="0" nodeType="afterEffect">
                                  <p:stCondLst>
                                    <p:cond delay="0"/>
                                  </p:stCondLst>
                                  <p:childTnLst>
                                    <p:animEffect transition="out" filter="fade">
                                      <p:cBhvr>
                                        <p:cTn id="9" dur="3000"/>
                                        <p:tgtEl>
                                          <p:spTgt spid="2"/>
                                        </p:tgtEl>
                                      </p:cBhvr>
                                    </p:animEffect>
                                    <p:anim calcmode="lin" valueType="num">
                                      <p:cBhvr>
                                        <p:cTn id="10" dur="3000"/>
                                        <p:tgtEl>
                                          <p:spTgt spid="2"/>
                                        </p:tgtEl>
                                        <p:attrNameLst>
                                          <p:attrName>ppt_x</p:attrName>
                                        </p:attrNameLst>
                                      </p:cBhvr>
                                      <p:tavLst>
                                        <p:tav tm="0">
                                          <p:val>
                                            <p:strVal val="ppt_x"/>
                                          </p:val>
                                        </p:tav>
                                        <p:tav tm="100000">
                                          <p:val>
                                            <p:strVal val="ppt_x"/>
                                          </p:val>
                                        </p:tav>
                                      </p:tavLst>
                                    </p:anim>
                                    <p:anim calcmode="lin" valueType="num">
                                      <p:cBhvr>
                                        <p:cTn id="11" dur="300" decel="100000"/>
                                        <p:tgtEl>
                                          <p:spTgt spid="2"/>
                                        </p:tgtEl>
                                        <p:attrNameLst>
                                          <p:attrName>ppt_y</p:attrName>
                                        </p:attrNameLst>
                                      </p:cBhvr>
                                      <p:tavLst>
                                        <p:tav tm="0">
                                          <p:val>
                                            <p:strVal val="ppt_y"/>
                                          </p:val>
                                        </p:tav>
                                        <p:tav tm="100000">
                                          <p:val>
                                            <p:strVal val="ppt_y-.03"/>
                                          </p:val>
                                        </p:tav>
                                      </p:tavLst>
                                    </p:anim>
                                    <p:anim calcmode="lin" valueType="num">
                                      <p:cBhvr>
                                        <p:cTn id="12" dur="2700" accel="100000">
                                          <p:stCondLst>
                                            <p:cond delay="300"/>
                                          </p:stCondLst>
                                        </p:cTn>
                                        <p:tgtEl>
                                          <p:spTgt spid="2"/>
                                        </p:tgtEl>
                                        <p:attrNameLst>
                                          <p:attrName>ppt_y</p:attrName>
                                        </p:attrNameLst>
                                      </p:cBhvr>
                                      <p:tavLst>
                                        <p:tav tm="0">
                                          <p:val>
                                            <p:strVal val="ppt_y"/>
                                          </p:val>
                                        </p:tav>
                                        <p:tav tm="100000">
                                          <p:val>
                                            <p:strVal val="ppt_y+1"/>
                                          </p:val>
                                        </p:tav>
                                      </p:tavLst>
                                    </p:anim>
                                    <p:set>
                                      <p:cBhvr>
                                        <p:cTn id="13"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762000"/>
            <a:ext cx="5105400" cy="3886200"/>
          </a:xfrm>
        </p:spPr>
        <p:txBody>
          <a:bodyPr>
            <a:normAutofit/>
          </a:bodyPr>
          <a:lstStyle/>
          <a:p>
            <a:r>
              <a:rPr lang="en-US" b="1" dirty="0" smtClean="0">
                <a:latin typeface="Comic Sans MS" pitchFamily="66" charset="0"/>
              </a:rPr>
              <a:t>If the economy grows too large, we have high prices and </a:t>
            </a:r>
            <a:r>
              <a:rPr lang="en-US" b="1" i="1" dirty="0" smtClean="0">
                <a:solidFill>
                  <a:srgbClr val="FFFF00"/>
                </a:solidFill>
                <a:latin typeface="Comic Sans MS" pitchFamily="66" charset="0"/>
              </a:rPr>
              <a:t>inflation</a:t>
            </a:r>
            <a:r>
              <a:rPr lang="en-US" b="1" dirty="0" smtClean="0">
                <a:latin typeface="Comic Sans MS" pitchFamily="66" charset="0"/>
              </a:rPr>
              <a:t>.</a:t>
            </a:r>
            <a:endParaRPr lang="en-US"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676400"/>
            <a:ext cx="2133600" cy="42218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3200400"/>
            <a:ext cx="5715000" cy="2667000"/>
          </a:xfrm>
        </p:spPr>
        <p:txBody>
          <a:bodyPr anchor="t">
            <a:noAutofit/>
          </a:bodyPr>
          <a:lstStyle/>
          <a:p>
            <a:r>
              <a:rPr lang="en-US" sz="3200" b="1" dirty="0" smtClean="0">
                <a:latin typeface="Comic Sans MS" pitchFamily="66" charset="0"/>
              </a:rPr>
              <a:t>If the </a:t>
            </a:r>
            <a:r>
              <a:rPr lang="en-US" sz="3200" b="1" dirty="0" smtClean="0">
                <a:solidFill>
                  <a:srgbClr val="FFFF00"/>
                </a:solidFill>
                <a:latin typeface="Comic Sans MS" pitchFamily="66" charset="0"/>
              </a:rPr>
              <a:t>economy grows</a:t>
            </a:r>
            <a:r>
              <a:rPr lang="en-US" sz="3200" b="1" dirty="0" smtClean="0">
                <a:latin typeface="Comic Sans MS" pitchFamily="66" charset="0"/>
              </a:rPr>
              <a:t> too rapidly, the government would </a:t>
            </a:r>
            <a:r>
              <a:rPr lang="en-US" sz="3200" b="1" dirty="0" smtClean="0">
                <a:solidFill>
                  <a:srgbClr val="FFFF00"/>
                </a:solidFill>
                <a:latin typeface="Comic Sans MS" pitchFamily="66" charset="0"/>
              </a:rPr>
              <a:t>decrease</a:t>
            </a:r>
            <a:r>
              <a:rPr lang="en-US" sz="3200" b="1" dirty="0" smtClean="0">
                <a:latin typeface="Comic Sans MS" pitchFamily="66" charset="0"/>
              </a:rPr>
              <a:t> the amount of money in circulation to slow economic growth.</a:t>
            </a:r>
            <a:endParaRPr lang="en-US" sz="3200" b="1"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609600" y="762000"/>
            <a:ext cx="2133600" cy="4221804"/>
          </a:xfrm>
          <a:prstGeom prst="rect">
            <a:avLst/>
          </a:prstGeom>
          <a:noFill/>
          <a:ln w="9525">
            <a:noFill/>
            <a:miter lim="800000"/>
            <a:headEnd/>
            <a:tailEnd/>
          </a:ln>
          <a:effectLst/>
        </p:spPr>
      </p:pic>
      <p:sp>
        <p:nvSpPr>
          <p:cNvPr id="4" name="TextBox 3"/>
          <p:cNvSpPr txBox="1"/>
          <p:nvPr/>
        </p:nvSpPr>
        <p:spPr>
          <a:xfrm>
            <a:off x="3124200" y="533400"/>
            <a:ext cx="5410200" cy="2062103"/>
          </a:xfrm>
          <a:prstGeom prst="rect">
            <a:avLst/>
          </a:prstGeom>
          <a:noFill/>
        </p:spPr>
        <p:txBody>
          <a:bodyPr wrap="square" rtlCol="0">
            <a:spAutoFit/>
          </a:bodyPr>
          <a:lstStyle/>
          <a:p>
            <a:pPr algn="ctr"/>
            <a:r>
              <a:rPr lang="en-US" sz="3200" b="1" dirty="0" smtClean="0">
                <a:solidFill>
                  <a:schemeClr val="tx2">
                    <a:lumMod val="75000"/>
                  </a:schemeClr>
                </a:solidFill>
                <a:latin typeface="Comic Sans MS" pitchFamily="66" charset="0"/>
              </a:rPr>
              <a:t>If the fire became too big, you could remove some sticks and logs to make the fire slow down.</a:t>
            </a:r>
            <a:endParaRPr lang="en-US" sz="3200" b="1" dirty="0">
              <a:solidFill>
                <a:schemeClr val="tx2">
                  <a:lumMod val="7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solidFill>
                  <a:schemeClr val="tx2">
                    <a:lumMod val="75000"/>
                  </a:schemeClr>
                </a:solidFill>
              </a:rPr>
              <a:t>The government tries to </a:t>
            </a:r>
            <a:r>
              <a:rPr lang="en-US" sz="3800" i="1" dirty="0" smtClean="0">
                <a:solidFill>
                  <a:srgbClr val="FFFF00"/>
                </a:solidFill>
              </a:rPr>
              <a:t>slow down inflation</a:t>
            </a:r>
            <a:r>
              <a:rPr lang="en-US" sz="3800" dirty="0" smtClean="0">
                <a:solidFill>
                  <a:schemeClr val="tx2">
                    <a:lumMod val="75000"/>
                  </a:schemeClr>
                </a:solidFill>
              </a:rPr>
              <a:t> in several ways:</a:t>
            </a:r>
            <a:endParaRPr lang="en-US" sz="3800" dirty="0">
              <a:solidFill>
                <a:schemeClr val="tx2">
                  <a:lumMod val="75000"/>
                </a:schemeClr>
              </a:solidFill>
            </a:endParaRPr>
          </a:p>
        </p:txBody>
      </p:sp>
      <p:sp>
        <p:nvSpPr>
          <p:cNvPr id="3" name="Content Placeholder 2"/>
          <p:cNvSpPr>
            <a:spLocks noGrp="1"/>
          </p:cNvSpPr>
          <p:nvPr>
            <p:ph idx="1"/>
          </p:nvPr>
        </p:nvSpPr>
        <p:spPr>
          <a:xfrm>
            <a:off x="457200" y="1752600"/>
            <a:ext cx="8229600" cy="4724400"/>
          </a:xfrm>
        </p:spPr>
        <p:txBody>
          <a:bodyPr>
            <a:normAutofit lnSpcReduction="10000"/>
          </a:bodyPr>
          <a:lstStyle/>
          <a:p>
            <a:pPr marL="514350" indent="-514350">
              <a:spcAft>
                <a:spcPts val="600"/>
              </a:spcAft>
              <a:buFont typeface="+mj-lt"/>
              <a:buAutoNum type="arabicPeriod"/>
            </a:pPr>
            <a:r>
              <a:rPr lang="en-US" dirty="0" smtClean="0"/>
              <a:t>Congress can </a:t>
            </a:r>
            <a:r>
              <a:rPr lang="en-US" dirty="0" smtClean="0">
                <a:solidFill>
                  <a:srgbClr val="FFFF00"/>
                </a:solidFill>
              </a:rPr>
              <a:t>raise taxes</a:t>
            </a:r>
            <a:r>
              <a:rPr lang="en-US" dirty="0" smtClean="0"/>
              <a:t> so that businesses and individuals have less money to spend.</a:t>
            </a:r>
          </a:p>
          <a:p>
            <a:pPr marL="514350" indent="-514350">
              <a:spcAft>
                <a:spcPts val="600"/>
              </a:spcAft>
              <a:buFont typeface="+mj-lt"/>
              <a:buAutoNum type="arabicPeriod"/>
            </a:pPr>
            <a:r>
              <a:rPr lang="en-US" dirty="0" smtClean="0"/>
              <a:t>The Treasury Department can borrow more money by </a:t>
            </a:r>
            <a:r>
              <a:rPr lang="en-US" dirty="0" smtClean="0">
                <a:solidFill>
                  <a:srgbClr val="FFFF00"/>
                </a:solidFill>
              </a:rPr>
              <a:t>selling bonds</a:t>
            </a:r>
            <a:r>
              <a:rPr lang="en-US" dirty="0" smtClean="0"/>
              <a:t>.</a:t>
            </a:r>
          </a:p>
          <a:p>
            <a:pPr marL="514350" indent="-514350">
              <a:buFont typeface="+mj-lt"/>
              <a:buAutoNum type="arabicPeriod"/>
            </a:pPr>
            <a:r>
              <a:rPr lang="en-US" dirty="0" smtClean="0"/>
              <a:t>The government can </a:t>
            </a:r>
            <a:r>
              <a:rPr lang="en-US" dirty="0" smtClean="0">
                <a:solidFill>
                  <a:srgbClr val="FFFF00"/>
                </a:solidFill>
              </a:rPr>
              <a:t>decrease</a:t>
            </a:r>
            <a:r>
              <a:rPr lang="en-US" dirty="0" smtClean="0"/>
              <a:t> the amount of money it </a:t>
            </a:r>
            <a:r>
              <a:rPr lang="en-US" dirty="0" smtClean="0">
                <a:solidFill>
                  <a:srgbClr val="FFFF00"/>
                </a:solidFill>
              </a:rPr>
              <a:t>spends</a:t>
            </a:r>
            <a:r>
              <a:rPr lang="en-US" dirty="0" smtClean="0"/>
              <a:t>.</a:t>
            </a:r>
          </a:p>
          <a:p>
            <a:pPr marL="514350" indent="-514350" algn="ctr">
              <a:buNone/>
            </a:pPr>
            <a:endParaRPr lang="en-US" sz="2400" dirty="0" smtClean="0"/>
          </a:p>
          <a:p>
            <a:pPr marL="514350" indent="-514350" algn="ctr">
              <a:buNone/>
            </a:pPr>
            <a:r>
              <a:rPr lang="en-US" b="1" dirty="0" smtClean="0">
                <a:solidFill>
                  <a:schemeClr val="bg1">
                    <a:lumMod val="95000"/>
                    <a:lumOff val="5000"/>
                  </a:schemeClr>
                </a:solidFill>
                <a:latin typeface="Felix Titling" pitchFamily="82" charset="0"/>
              </a:rPr>
              <a:t>But don’t forget about the role of…</a:t>
            </a:r>
            <a:endParaRPr lang="en-US" b="1" dirty="0">
              <a:solidFill>
                <a:schemeClr val="bg1">
                  <a:lumMod val="95000"/>
                  <a:lumOff val="5000"/>
                </a:schemeClr>
              </a:solidFill>
              <a:latin typeface="Felix Titling"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S900074906[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3979534" y="2636837"/>
            <a:ext cx="487363" cy="487363"/>
          </a:xfrm>
          <a:prstGeom prst="rect">
            <a:avLst/>
          </a:prstGeom>
        </p:spPr>
      </p:pic>
      <p:pic>
        <p:nvPicPr>
          <p:cNvPr id="6" name="Psycho_Scream-SoundBible.com-1441943673.mp3">
            <a:hlinkClick r:id="" action="ppaction://media"/>
          </p:cNvPr>
          <p:cNvPicPr>
            <a:picLocks noRot="1" noChangeAspect="1"/>
          </p:cNvPicPr>
          <p:nvPr>
            <a:audioFile r:link="rId3"/>
          </p:nvPr>
        </p:nvPicPr>
        <p:blipFill>
          <a:blip r:embed="rId7" cstate="print"/>
          <a:stretch>
            <a:fillRect/>
          </a:stretch>
        </p:blipFill>
        <p:spPr>
          <a:xfrm>
            <a:off x="4495800" y="2819400"/>
            <a:ext cx="304800" cy="304800"/>
          </a:xfrm>
          <a:prstGeom prst="rect">
            <a:avLst/>
          </a:prstGeom>
        </p:spPr>
      </p:pic>
      <p:sp>
        <p:nvSpPr>
          <p:cNvPr id="2" name="Title 1"/>
          <p:cNvSpPr>
            <a:spLocks noGrp="1"/>
          </p:cNvSpPr>
          <p:nvPr>
            <p:ph type="ctrTitle"/>
          </p:nvPr>
        </p:nvSpPr>
        <p:spPr>
          <a:xfrm>
            <a:off x="1104900" y="2286000"/>
            <a:ext cx="7086600" cy="838200"/>
          </a:xfrm>
          <a:solidFill>
            <a:schemeClr val="bg1"/>
          </a:solidFill>
        </p:spPr>
        <p:txBody>
          <a:bodyPr anchor="ctr">
            <a:normAutofit/>
          </a:bodyPr>
          <a:lstStyle/>
          <a:p>
            <a:r>
              <a:rPr lang="en-US" dirty="0" smtClean="0">
                <a:solidFill>
                  <a:schemeClr val="tx1"/>
                </a:solidFill>
              </a:rPr>
              <a:t>(The Federal Reserve System)</a:t>
            </a:r>
            <a:endParaRPr lang="en-US" dirty="0">
              <a:solidFill>
                <a:schemeClr val="tx1"/>
              </a:solidFill>
            </a:endParaRPr>
          </a:p>
        </p:txBody>
      </p:sp>
      <p:sp>
        <p:nvSpPr>
          <p:cNvPr id="5" name="TextBox 4"/>
          <p:cNvSpPr txBox="1"/>
          <p:nvPr/>
        </p:nvSpPr>
        <p:spPr>
          <a:xfrm>
            <a:off x="1295400" y="457200"/>
            <a:ext cx="6629400" cy="2554545"/>
          </a:xfrm>
          <a:prstGeom prst="rect">
            <a:avLst/>
          </a:prstGeom>
          <a:noFill/>
        </p:spPr>
        <p:txBody>
          <a:bodyPr wrap="square" rtlCol="0">
            <a:spAutoFit/>
          </a:bodyPr>
          <a:lstStyle/>
          <a:p>
            <a:pPr algn="ctr"/>
            <a:r>
              <a:rPr lang="en-US" sz="16000" b="1" dirty="0" smtClean="0">
                <a:solidFill>
                  <a:srgbClr val="FF0000"/>
                </a:solidFill>
                <a:latin typeface="Chiller" pitchFamily="82" charset="0"/>
              </a:rPr>
              <a:t>The “Fed”</a:t>
            </a:r>
            <a:endParaRPr lang="en-US" sz="16000" b="1" dirty="0">
              <a:solidFill>
                <a:srgbClr val="FF0000"/>
              </a:solidFill>
              <a:latin typeface="Chiller" pitchFamily="82" charset="0"/>
            </a:endParaRPr>
          </a:p>
        </p:txBody>
      </p:sp>
      <p:sp>
        <p:nvSpPr>
          <p:cNvPr id="7" name="TextBox 6"/>
          <p:cNvSpPr txBox="1"/>
          <p:nvPr/>
        </p:nvSpPr>
        <p:spPr>
          <a:xfrm>
            <a:off x="964324" y="3581400"/>
            <a:ext cx="7620000" cy="2339102"/>
          </a:xfrm>
          <a:prstGeom prst="rect">
            <a:avLst/>
          </a:prstGeom>
          <a:noFill/>
        </p:spPr>
        <p:txBody>
          <a:bodyPr wrap="square" rtlCol="0">
            <a:spAutoFit/>
          </a:bodyPr>
          <a:lstStyle/>
          <a:p>
            <a:pPr algn="ctr"/>
            <a:r>
              <a:rPr lang="en-US" sz="3200" dirty="0" smtClean="0"/>
              <a:t>One of the functions of the Federal Reserve is to help maintain a stable economy.  </a:t>
            </a:r>
          </a:p>
          <a:p>
            <a:pPr algn="ctr"/>
            <a:endParaRPr lang="en-US" dirty="0" smtClean="0"/>
          </a:p>
          <a:p>
            <a:pPr algn="ctr"/>
            <a:r>
              <a:rPr lang="en-US" sz="3200" dirty="0" smtClean="0"/>
              <a:t>One way it does this is by </a:t>
            </a:r>
            <a:r>
              <a:rPr lang="en-US" sz="3200" dirty="0" smtClean="0">
                <a:solidFill>
                  <a:srgbClr val="FFFF00"/>
                </a:solidFill>
              </a:rPr>
              <a:t>raising or lowering the interest rate</a:t>
            </a:r>
            <a:r>
              <a:rPr lang="en-US" sz="3200" dirty="0" smtClean="0"/>
              <a:t> they charge to banks.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par>
                                <p:cTn id="14" presetID="1" presetClass="mediacall" presetSubtype="0" fill="hold" nodeType="withEffect">
                                  <p:stCondLst>
                                    <p:cond delay="0"/>
                                  </p:stCondLst>
                                  <p:childTnLst>
                                    <p:cmd type="call" cmd="playFrom(0.0)">
                                      <p:cBhvr>
                                        <p:cTn id="15" dur="1995" fill="hold"/>
                                        <p:tgtEl>
                                          <p:spTgt spid="4"/>
                                        </p:tgtEl>
                                      </p:cBhvr>
                                    </p:cmd>
                                  </p:childTnLst>
                                  <p:subTnLst>
                                    <p:set>
                                      <p:cBhvr override="childStyle">
                                        <p:cTn dur="1" fill="hold" display="0" masterRel="sameClick" afterEffect="1">
                                          <p:stCondLst>
                                            <p:cond evt="end" delay="0">
                                              <p:tn val="14"/>
                                            </p:cond>
                                          </p:stCondLst>
                                        </p:cTn>
                                        <p:tgtEl>
                                          <p:spTgt spid="4"/>
                                        </p:tgtEl>
                                        <p:attrNameLst>
                                          <p:attrName>style.visibility</p:attrName>
                                        </p:attrNameLst>
                                      </p:cBhvr>
                                      <p:to>
                                        <p:strVal val="hidden"/>
                                      </p:to>
                                    </p:set>
                                  </p:sub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5" repeatCount="2000" fill="hold" display="0">
                  <p:stCondLst>
                    <p:cond delay="indefinite"/>
                  </p:stCondLst>
                  <p:endCondLst>
                    <p:cond evt="onPrev" delay="0">
                      <p:tgtEl>
                        <p:sldTgt/>
                      </p:tgtEl>
                    </p:cond>
                    <p:cond evt="onStopAudio" delay="0">
                      <p:tgtEl>
                        <p:sldTgt/>
                      </p:tgtEl>
                    </p:cond>
                  </p:endCondLst>
                </p:cTn>
                <p:tgtEl>
                  <p:spTgt spid="6"/>
                </p:tgtEl>
              </p:cMediaNode>
            </p:audio>
            <p:audio>
              <p:cMediaNode vol="80000">
                <p:cTn id="26" fill="hold" display="0">
                  <p:stCondLst>
                    <p:cond delay="indefinite"/>
                  </p:stCondLst>
                  <p:endCondLst>
                    <p:cond evt="onStopAudio" delay="0">
                      <p:tgtEl>
                        <p:sldTgt/>
                      </p:tgtEl>
                    </p:cond>
                  </p:endCondLst>
                </p:cTn>
                <p:tgtEl>
                  <p:spTgt spid="4"/>
                </p:tgtEl>
              </p:cMediaNode>
            </p:audio>
          </p:childTnLst>
        </p:cTn>
      </p:par>
    </p:tnLst>
    <p:bldLst>
      <p:bldP spid="2" grpId="0" animBg="1"/>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648200"/>
          </a:xfrm>
        </p:spPr>
        <p:txBody>
          <a:bodyPr>
            <a:normAutofit fontScale="90000"/>
          </a:bodyPr>
          <a:lstStyle/>
          <a:p>
            <a:r>
              <a:rPr lang="en-US" sz="4000" dirty="0" smtClean="0"/>
              <a:t>If there is </a:t>
            </a:r>
            <a:r>
              <a:rPr lang="en-US" sz="4000" dirty="0" smtClean="0">
                <a:solidFill>
                  <a:srgbClr val="FFFF00"/>
                </a:solidFill>
              </a:rPr>
              <a:t>inflation</a:t>
            </a:r>
            <a:r>
              <a:rPr lang="en-US" sz="4000" dirty="0" smtClean="0"/>
              <a:t>, the Fed can </a:t>
            </a:r>
            <a:r>
              <a:rPr lang="en-US" sz="5300" b="1" dirty="0" smtClean="0">
                <a:solidFill>
                  <a:srgbClr val="FFFF00"/>
                </a:solidFill>
              </a:rPr>
              <a:t>raise</a:t>
            </a:r>
            <a:r>
              <a:rPr lang="en-US" sz="4000" b="1" dirty="0" smtClean="0">
                <a:solidFill>
                  <a:srgbClr val="FFFF00"/>
                </a:solidFill>
              </a:rPr>
              <a:t> </a:t>
            </a:r>
            <a:r>
              <a:rPr lang="en-US" sz="4000" dirty="0" smtClean="0">
                <a:solidFill>
                  <a:srgbClr val="FFFF00"/>
                </a:solidFill>
              </a:rPr>
              <a:t>interest rates</a:t>
            </a:r>
            <a:r>
              <a:rPr lang="en-US" sz="4000" dirty="0" smtClean="0"/>
              <a:t> to make it harder for individuals and  business  to  borrow money.  </a:t>
            </a:r>
            <a:br>
              <a:rPr lang="en-US" sz="4000" dirty="0" smtClean="0"/>
            </a:br>
            <a:r>
              <a:rPr lang="en-US" sz="4000" dirty="0"/>
              <a:t/>
            </a:r>
            <a:br>
              <a:rPr lang="en-US" sz="4000" dirty="0"/>
            </a:br>
            <a:r>
              <a:rPr lang="en-US" sz="4000" dirty="0" smtClean="0"/>
              <a:t>This also  encourages individuals to save more money  in the bank, leaving less money in the economy.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TotalTime>
  <Words>502</Words>
  <Application>Microsoft Office PowerPoint</Application>
  <PresentationFormat>On-screen Show (4:3)</PresentationFormat>
  <Paragraphs>53</Paragraphs>
  <Slides>19</Slides>
  <Notes>1</Notes>
  <HiddenSlides>0</HiddenSlides>
  <MMClips>4</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Office Theme</vt:lpstr>
      <vt:lpstr>Technic</vt:lpstr>
      <vt:lpstr>1_Office Theme</vt:lpstr>
      <vt:lpstr>2_Office Theme</vt:lpstr>
      <vt:lpstr>3_Office Theme</vt:lpstr>
      <vt:lpstr>Government &amp; the U. S. Economy</vt:lpstr>
      <vt:lpstr>PowerPoint Presentation</vt:lpstr>
      <vt:lpstr>Imagine that the U.S. economy is like a campfire.</vt:lpstr>
      <vt:lpstr>If the campfire gets too big, that’s bad!</vt:lpstr>
      <vt:lpstr>If the economy grows too large, we have high prices and inflation.</vt:lpstr>
      <vt:lpstr>If the economy grows too rapidly, the government would decrease the amount of money in circulation to slow economic growth.</vt:lpstr>
      <vt:lpstr>The government tries to slow down inflation in several ways:</vt:lpstr>
      <vt:lpstr>(The Federal Reserve System)</vt:lpstr>
      <vt:lpstr>If there is inflation, the Fed can raise interest rates to make it harder for individuals and  business  to  borrow money.    This also  encourages individuals to save more money  in the bank, leaving less money in the economy. </vt:lpstr>
      <vt:lpstr>PowerPoint Presentation</vt:lpstr>
      <vt:lpstr>If the U.S. economy slows down and shrinks, we have a recession that could lead to an economic depression.</vt:lpstr>
      <vt:lpstr>So what does the government do to try to keep the economy stable?</vt:lpstr>
      <vt:lpstr>If the economy slows too much, the government would increase the amount of money in circulation to stimulate economic growth.</vt:lpstr>
      <vt:lpstr>It can do this in several ways:</vt:lpstr>
      <vt:lpstr>(The Federal Reserve System)</vt:lpstr>
      <vt:lpstr>Your Turn!!! If the country is in a recession, the government might _______ taxes so that there is ______ money available for businesses and individuals. </vt:lpstr>
      <vt:lpstr>Your Turn!!! If the country is experiencing high  inflation, the Federal Reserve might _________________ causing banks to _________________ which leaves less money available for ______________________________. </vt:lpstr>
      <vt:lpstr>Your Turn!!!  The country is in a bad recession and many people are out of work. The government might _________ its spending so that there is ______ money in the economy.</vt:lpstr>
      <vt:lpstr>Your Turn!!!  The government recognizes a problem with the economy and decides to start selling more bonds to the public.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 Reserve System</dc:title>
  <dc:creator>Karl Knoche</dc:creator>
  <cp:lastModifiedBy>Douglas Grosz</cp:lastModifiedBy>
  <cp:revision>32</cp:revision>
  <dcterms:created xsi:type="dcterms:W3CDTF">2010-04-20T00:51:14Z</dcterms:created>
  <dcterms:modified xsi:type="dcterms:W3CDTF">2012-05-08T16:56:08Z</dcterms:modified>
</cp:coreProperties>
</file>